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6.xml"/><Relationship Id="rId33" Type="http://schemas.openxmlformats.org/officeDocument/2006/relationships/font" Target="fonts/MontserratLight-bold.fntdata"/><Relationship Id="rId10" Type="http://schemas.openxmlformats.org/officeDocument/2006/relationships/slide" Target="slides/slide5.xml"/><Relationship Id="rId32" Type="http://schemas.openxmlformats.org/officeDocument/2006/relationships/font" Target="fonts/MontserratLight-regular.fntdata"/><Relationship Id="rId13" Type="http://schemas.openxmlformats.org/officeDocument/2006/relationships/slide" Target="slides/slide8.xml"/><Relationship Id="rId35" Type="http://schemas.openxmlformats.org/officeDocument/2006/relationships/font" Target="fonts/MontserratLight-boldItalic.fntdata"/><Relationship Id="rId12" Type="http://schemas.openxmlformats.org/officeDocument/2006/relationships/slide" Target="slides/slide7.xml"/><Relationship Id="rId34" Type="http://schemas.openxmlformats.org/officeDocument/2006/relationships/font" Target="fonts/Montserrat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bad6af1a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bad6af1a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e0e52e297990b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e0e52e297990b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e0e52e297990b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9e0e52e297990b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e0e52e297990b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e0e52e297990b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e0e52e297990b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e0e52e297990b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abad6af1a2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abad6af1a2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bad6af1a2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abad6af1a2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bad6af1a2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bad6af1a2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abad6af1a2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abad6af1a2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95578b5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95578b5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a9db1f2c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a9db1f2c7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ba6d3a3a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aba6d3a3a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ba6d3a3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ba6d3a3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95578b5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a95578b5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aa3da378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aa3da378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e0e52e297990b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9e0e52e297990b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9e0e52e297990b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9e0e52e297990b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1923600" y="0"/>
            <a:ext cx="5296800" cy="5143500"/>
          </a:xfrm>
          <a:prstGeom prst="rect">
            <a:avLst/>
          </a:prstGeom>
          <a:solidFill>
            <a:srgbClr val="000000">
              <a:alpha val="68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327300" y="897488"/>
            <a:ext cx="8489400" cy="160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Shortest Path</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a:solidFill>
                  <a:schemeClr val="lt1"/>
                </a:solidFill>
                <a:latin typeface="Montserrat"/>
                <a:ea typeface="Montserrat"/>
                <a:cs typeface="Montserrat"/>
                <a:sym typeface="Montserrat"/>
              </a:rPr>
              <a:t>Analysis</a:t>
            </a:r>
            <a:endParaRPr b="1">
              <a:solidFill>
                <a:schemeClr val="lt1"/>
              </a:solidFill>
              <a:latin typeface="Montserrat"/>
              <a:ea typeface="Montserrat"/>
              <a:cs typeface="Montserrat"/>
              <a:sym typeface="Montserrat"/>
            </a:endParaRPr>
          </a:p>
        </p:txBody>
      </p:sp>
      <p:sp>
        <p:nvSpPr>
          <p:cNvPr id="56" name="Google Shape;56;p13"/>
          <p:cNvSpPr txBox="1"/>
          <p:nvPr>
            <p:ph type="ctrTitle"/>
          </p:nvPr>
        </p:nvSpPr>
        <p:spPr>
          <a:xfrm>
            <a:off x="327300" y="2622188"/>
            <a:ext cx="8489400" cy="174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800">
                <a:solidFill>
                  <a:schemeClr val="lt1"/>
                </a:solidFill>
                <a:latin typeface="Montserrat"/>
                <a:ea typeface="Montserrat"/>
                <a:cs typeface="Montserrat"/>
                <a:sym typeface="Montserrat"/>
              </a:rPr>
              <a:t>David Slate Lee</a:t>
            </a:r>
            <a:endParaRPr sz="180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lang="en" sz="1800">
                <a:solidFill>
                  <a:schemeClr val="lt1"/>
                </a:solidFill>
                <a:latin typeface="Montserrat"/>
                <a:ea typeface="Montserrat"/>
                <a:cs typeface="Montserrat"/>
                <a:sym typeface="Montserrat"/>
              </a:rPr>
              <a:t>AJ Wood</a:t>
            </a:r>
            <a:endParaRPr sz="180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lang="en" sz="1800">
                <a:solidFill>
                  <a:schemeClr val="lt1"/>
                </a:solidFill>
                <a:latin typeface="Montserrat"/>
                <a:ea typeface="Montserrat"/>
                <a:cs typeface="Montserrat"/>
                <a:sym typeface="Montserrat"/>
              </a:rPr>
              <a:t>Kai Matton</a:t>
            </a:r>
            <a:endParaRPr sz="180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lang="en" sz="1800">
                <a:solidFill>
                  <a:schemeClr val="lt1"/>
                </a:solidFill>
                <a:latin typeface="Montserrat"/>
                <a:ea typeface="Montserrat"/>
                <a:cs typeface="Montserrat"/>
                <a:sym typeface="Montserrat"/>
              </a:rPr>
              <a:t>Connor Buttrey</a:t>
            </a:r>
            <a:endParaRPr sz="18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2041500" y="576039"/>
            <a:ext cx="5061000" cy="468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11">
                <a:solidFill>
                  <a:schemeClr val="lt1"/>
                </a:solidFill>
                <a:latin typeface="Montserrat Light"/>
                <a:ea typeface="Montserrat Light"/>
                <a:cs typeface="Montserrat Light"/>
                <a:sym typeface="Montserrat Light"/>
              </a:rPr>
              <a:t>CSC 2400 — Final Project</a:t>
            </a:r>
            <a:endParaRPr b="1" sz="201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4">
            <a:alphaModFix/>
          </a:blip>
          <a:srcRect b="0" l="5810" r="-5809" t="0"/>
          <a:stretch/>
        </p:blipFill>
        <p:spPr>
          <a:xfrm>
            <a:off x="5809225" y="865875"/>
            <a:ext cx="2919500" cy="3470700"/>
          </a:xfrm>
          <a:prstGeom prst="rect">
            <a:avLst/>
          </a:prstGeom>
          <a:noFill/>
          <a:ln>
            <a:noFill/>
          </a:ln>
        </p:spPr>
      </p:pic>
      <p:sp>
        <p:nvSpPr>
          <p:cNvPr id="124" name="Google Shape;124;p22"/>
          <p:cNvSpPr txBox="1"/>
          <p:nvPr/>
        </p:nvSpPr>
        <p:spPr>
          <a:xfrm>
            <a:off x="487650" y="872270"/>
            <a:ext cx="5202300" cy="3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Long path:</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Start node: 1</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Ending node: 100,000</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Path length (in nodes): 874</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Total path cost:        960819.0</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Time taken:             0.198317 seconds</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Analysis:</a:t>
            </a:r>
            <a:endParaRPr sz="1500">
              <a:solidFill>
                <a:schemeClr val="lt1"/>
              </a:solidFill>
              <a:latin typeface="Montserrat"/>
              <a:ea typeface="Montserrat"/>
              <a:cs typeface="Montserrat"/>
              <a:sym typeface="Montserrat"/>
            </a:endParaRPr>
          </a:p>
          <a:p>
            <a:pPr indent="-323850" lvl="2" marL="13716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Due to the geographical distance being a lot larger, the A* algorithm had to take a considerable amount more of time to discover the path with the lowest weight to achieve the quickest path because of how many new possible weighted paths there are.</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125" name="Google Shape;125;p22"/>
          <p:cNvSpPr txBox="1"/>
          <p:nvPr>
            <p:ph type="ctrTitle"/>
          </p:nvPr>
        </p:nvSpPr>
        <p:spPr>
          <a:xfrm>
            <a:off x="487650" y="473900"/>
            <a:ext cx="41403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A* Algorithm Results:</a:t>
            </a:r>
            <a:endParaRPr sz="2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ctrTitle"/>
          </p:nvPr>
        </p:nvSpPr>
        <p:spPr>
          <a:xfrm>
            <a:off x="3949475" y="802600"/>
            <a:ext cx="4697400" cy="395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500">
                <a:solidFill>
                  <a:schemeClr val="lt1"/>
                </a:solidFill>
                <a:latin typeface="Montserrat Medium"/>
                <a:ea typeface="Montserrat Medium"/>
                <a:cs typeface="Montserrat Medium"/>
                <a:sym typeface="Montserrat Medium"/>
              </a:rPr>
              <a:t>Bellman-Ford</a:t>
            </a:r>
            <a:r>
              <a:rPr lang="en" sz="2500">
                <a:solidFill>
                  <a:schemeClr val="lt1"/>
                </a:solidFill>
                <a:latin typeface="Montserrat Medium"/>
                <a:ea typeface="Montserrat Medium"/>
                <a:cs typeface="Montserrat Medium"/>
                <a:sym typeface="Montserrat Medium"/>
              </a:rPr>
              <a:t> Algorithm:</a:t>
            </a:r>
            <a:endParaRPr sz="25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5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Dynamic</a:t>
            </a:r>
            <a:r>
              <a:rPr lang="en" sz="1800">
                <a:solidFill>
                  <a:schemeClr val="lt1"/>
                </a:solidFill>
                <a:latin typeface="Montserrat"/>
                <a:ea typeface="Montserrat"/>
                <a:cs typeface="Montserrat"/>
                <a:sym typeface="Montserrat"/>
              </a:rPr>
              <a:t> Programming</a:t>
            </a:r>
            <a:endParaRPr sz="18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Solves Issue With Negative Edges</a:t>
            </a:r>
            <a:endParaRPr sz="18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Uses “Relaxing On Edges” | v - 1| </a:t>
            </a:r>
            <a:endParaRPr sz="18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131" name="Google Shape;131;p23"/>
          <p:cNvPicPr preferRelativeResize="0"/>
          <p:nvPr/>
        </p:nvPicPr>
        <p:blipFill>
          <a:blip r:embed="rId4">
            <a:alphaModFix/>
          </a:blip>
          <a:stretch>
            <a:fillRect/>
          </a:stretch>
        </p:blipFill>
        <p:spPr>
          <a:xfrm>
            <a:off x="546250" y="802600"/>
            <a:ext cx="3040650" cy="380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4"/>
          <p:cNvSpPr txBox="1"/>
          <p:nvPr>
            <p:ph type="ctrTitle"/>
          </p:nvPr>
        </p:nvSpPr>
        <p:spPr>
          <a:xfrm>
            <a:off x="4297150" y="410450"/>
            <a:ext cx="4520400" cy="451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500">
                <a:solidFill>
                  <a:schemeClr val="lt1"/>
                </a:solidFill>
                <a:latin typeface="Montserrat Medium"/>
                <a:ea typeface="Montserrat Medium"/>
                <a:cs typeface="Montserrat Medium"/>
                <a:sym typeface="Montserrat Medium"/>
              </a:rPr>
              <a:t>Bellman-Ford Algorithm</a:t>
            </a:r>
            <a:r>
              <a:rPr lang="en" sz="2500">
                <a:solidFill>
                  <a:schemeClr val="lt1"/>
                </a:solidFill>
                <a:latin typeface="Montserrat Medium"/>
                <a:ea typeface="Montserrat Medium"/>
                <a:cs typeface="Montserrat Medium"/>
                <a:sym typeface="Montserrat Medium"/>
              </a:rPr>
              <a:t>:</a:t>
            </a:r>
            <a:endParaRPr sz="25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800">
                <a:solidFill>
                  <a:schemeClr val="lt1"/>
                </a:solidFill>
                <a:latin typeface="Montserrat"/>
                <a:ea typeface="Montserrat"/>
                <a:cs typeface="Montserrat"/>
                <a:sym typeface="Montserrat"/>
              </a:rPr>
              <a:t>For Short Paths ( 1 </a:t>
            </a:r>
            <a:r>
              <a:rPr lang="en" sz="1800">
                <a:solidFill>
                  <a:schemeClr val="lt1"/>
                </a:solidFill>
                <a:latin typeface="Montserrat"/>
                <a:ea typeface="Montserrat"/>
                <a:cs typeface="Montserrat"/>
                <a:sym typeface="Montserrat"/>
              </a:rPr>
              <a:t>- 200 Nodes)</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Path </a:t>
            </a:r>
            <a:r>
              <a:rPr lang="en" sz="1800">
                <a:solidFill>
                  <a:schemeClr val="lt1"/>
                </a:solidFill>
                <a:latin typeface="Montserrat"/>
                <a:ea typeface="Montserrat"/>
                <a:cs typeface="Montserrat"/>
                <a:sym typeface="Montserrat"/>
              </a:rPr>
              <a:t>Length:</a:t>
            </a:r>
            <a:r>
              <a:rPr lang="en" sz="1800">
                <a:solidFill>
                  <a:schemeClr val="lt1"/>
                </a:solidFill>
                <a:latin typeface="Montserrat"/>
                <a:ea typeface="Montserrat"/>
                <a:cs typeface="Montserrat"/>
                <a:sym typeface="Montserrat"/>
              </a:rPr>
              <a:t> 47</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Path Cost: </a:t>
            </a:r>
            <a:r>
              <a:rPr lang="en" sz="1800">
                <a:solidFill>
                  <a:schemeClr val="lt1"/>
                </a:solidFill>
                <a:latin typeface="Montserrat"/>
                <a:ea typeface="Montserrat"/>
                <a:cs typeface="Montserrat"/>
                <a:sym typeface="Montserrat"/>
              </a:rPr>
              <a:t>88037.0</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Time : </a:t>
            </a:r>
            <a:r>
              <a:rPr lang="en" sz="1800">
                <a:solidFill>
                  <a:schemeClr val="lt1"/>
                </a:solidFill>
                <a:latin typeface="Montserrat"/>
                <a:ea typeface="Montserrat"/>
                <a:cs typeface="Montserrat"/>
                <a:sym typeface="Montserrat"/>
              </a:rPr>
              <a:t>1.609913 seconds</a:t>
            </a:r>
            <a:endParaRPr sz="18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800">
                <a:solidFill>
                  <a:schemeClr val="lt1"/>
                </a:solidFill>
                <a:latin typeface="Montserrat"/>
                <a:ea typeface="Montserrat"/>
                <a:cs typeface="Montserrat"/>
                <a:sym typeface="Montserrat"/>
              </a:rPr>
              <a:t>Long Path ( 1 - 100,000 Nodes)</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Path Length: 814</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Path Cost : 955712.0</a:t>
            </a:r>
            <a:endParaRPr sz="1800">
              <a:solidFill>
                <a:schemeClr val="lt1"/>
              </a:solidFill>
              <a:latin typeface="Montserrat"/>
              <a:ea typeface="Montserrat"/>
              <a:cs typeface="Montserrat"/>
              <a:sym typeface="Montserrat"/>
            </a:endParaRPr>
          </a:p>
          <a:p>
            <a:pPr indent="-342900" lvl="0" marL="9144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Time: 17.226191 seconds</a:t>
            </a:r>
            <a:endParaRPr sz="1800">
              <a:solidFill>
                <a:schemeClr val="lt1"/>
              </a:solidFill>
              <a:latin typeface="Montserrat"/>
              <a:ea typeface="Montserrat"/>
              <a:cs typeface="Montserrat"/>
              <a:sym typeface="Montserrat"/>
            </a:endParaRPr>
          </a:p>
          <a:p>
            <a:pPr indent="0" lvl="0" marL="91440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a:p>
            <a:pPr indent="457200" lvl="0" marL="0" rtl="0" algn="l">
              <a:lnSpc>
                <a:spcPct val="150000"/>
              </a:lnSpc>
              <a:spcBef>
                <a:spcPts val="0"/>
              </a:spcBef>
              <a:spcAft>
                <a:spcPts val="0"/>
              </a:spcAft>
              <a:buNone/>
            </a:pP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p:txBody>
      </p:sp>
      <p:pic>
        <p:nvPicPr>
          <p:cNvPr id="137" name="Google Shape;137;p24"/>
          <p:cNvPicPr preferRelativeResize="0"/>
          <p:nvPr/>
        </p:nvPicPr>
        <p:blipFill rotWithShape="1">
          <a:blip r:embed="rId4">
            <a:alphaModFix/>
          </a:blip>
          <a:srcRect b="9983" l="2087" r="2583" t="9117"/>
          <a:stretch/>
        </p:blipFill>
        <p:spPr>
          <a:xfrm>
            <a:off x="633250" y="2747846"/>
            <a:ext cx="2996700" cy="1919649"/>
          </a:xfrm>
          <a:prstGeom prst="rect">
            <a:avLst/>
          </a:prstGeom>
          <a:noFill/>
          <a:ln>
            <a:noFill/>
          </a:ln>
        </p:spPr>
      </p:pic>
      <p:pic>
        <p:nvPicPr>
          <p:cNvPr id="138" name="Google Shape;138;p24"/>
          <p:cNvPicPr preferRelativeResize="0"/>
          <p:nvPr/>
        </p:nvPicPr>
        <p:blipFill rotWithShape="1">
          <a:blip r:embed="rId5">
            <a:alphaModFix/>
          </a:blip>
          <a:srcRect b="0" l="0" r="0" t="4906"/>
          <a:stretch/>
        </p:blipFill>
        <p:spPr>
          <a:xfrm>
            <a:off x="925900" y="410450"/>
            <a:ext cx="2411402" cy="220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txBox="1"/>
          <p:nvPr>
            <p:ph type="ctrTitle"/>
          </p:nvPr>
        </p:nvSpPr>
        <p:spPr>
          <a:xfrm>
            <a:off x="4110665" y="1062525"/>
            <a:ext cx="4520400" cy="315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500">
                <a:solidFill>
                  <a:schemeClr val="lt1"/>
                </a:solidFill>
                <a:latin typeface="Montserrat Medium"/>
                <a:ea typeface="Montserrat Medium"/>
                <a:cs typeface="Montserrat Medium"/>
                <a:sym typeface="Montserrat Medium"/>
              </a:rPr>
              <a:t>DAG</a:t>
            </a:r>
            <a:r>
              <a:rPr lang="en" sz="2500">
                <a:solidFill>
                  <a:schemeClr val="lt1"/>
                </a:solidFill>
                <a:latin typeface="Montserrat Medium"/>
                <a:ea typeface="Montserrat Medium"/>
                <a:cs typeface="Montserrat Medium"/>
                <a:sym typeface="Montserrat Medium"/>
              </a:rPr>
              <a:t> Algorithm:</a:t>
            </a:r>
            <a:endParaRPr sz="25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Finds the shortest path between nodes in an acyclic, </a:t>
            </a:r>
            <a:r>
              <a:rPr lang="en" sz="1800">
                <a:solidFill>
                  <a:schemeClr val="lt1"/>
                </a:solidFill>
                <a:latin typeface="Montserrat"/>
                <a:ea typeface="Montserrat"/>
                <a:cs typeface="Montserrat"/>
                <a:sym typeface="Montserrat"/>
              </a:rPr>
              <a:t>weighted</a:t>
            </a:r>
            <a:r>
              <a:rPr lang="en" sz="1800">
                <a:solidFill>
                  <a:schemeClr val="lt1"/>
                </a:solidFill>
                <a:latin typeface="Montserrat"/>
                <a:ea typeface="Montserrat"/>
                <a:cs typeface="Montserrat"/>
                <a:sym typeface="Montserrat"/>
              </a:rPr>
              <a:t> graph (DAG’s)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Handled in Topological Order</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Complexity: O(V + E)</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Works with negative edges</a:t>
            </a:r>
            <a:endParaRPr sz="18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144" name="Google Shape;144;p25"/>
          <p:cNvPicPr preferRelativeResize="0"/>
          <p:nvPr/>
        </p:nvPicPr>
        <p:blipFill>
          <a:blip r:embed="rId4">
            <a:alphaModFix/>
          </a:blip>
          <a:stretch>
            <a:fillRect/>
          </a:stretch>
        </p:blipFill>
        <p:spPr>
          <a:xfrm>
            <a:off x="738650" y="607675"/>
            <a:ext cx="2960700" cy="40650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6"/>
          <p:cNvSpPr txBox="1"/>
          <p:nvPr>
            <p:ph type="ctrTitle"/>
          </p:nvPr>
        </p:nvSpPr>
        <p:spPr>
          <a:xfrm>
            <a:off x="4340035" y="1062525"/>
            <a:ext cx="4220400" cy="315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500">
                <a:solidFill>
                  <a:schemeClr val="lt1"/>
                </a:solidFill>
                <a:latin typeface="Montserrat Medium"/>
                <a:ea typeface="Montserrat Medium"/>
                <a:cs typeface="Montserrat Medium"/>
                <a:sym typeface="Montserrat Medium"/>
              </a:rPr>
              <a:t>DAG</a:t>
            </a:r>
            <a:r>
              <a:rPr lang="en" sz="2500">
                <a:solidFill>
                  <a:schemeClr val="lt1"/>
                </a:solidFill>
                <a:latin typeface="Montserrat Medium"/>
                <a:ea typeface="Montserrat Medium"/>
                <a:cs typeface="Montserrat Medium"/>
                <a:sym typeface="Montserrat Medium"/>
              </a:rPr>
              <a:t> Algorithm Issues:</a:t>
            </a:r>
            <a:endParaRPr sz="25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New York City roads </a:t>
            </a:r>
            <a:r>
              <a:rPr b="1" lang="en" sz="1800">
                <a:solidFill>
                  <a:schemeClr val="lt1"/>
                </a:solidFill>
                <a:latin typeface="Montserrat"/>
                <a:ea typeface="Montserrat"/>
                <a:cs typeface="Montserrat"/>
                <a:sym typeface="Montserrat"/>
              </a:rPr>
              <a:t>ARE</a:t>
            </a:r>
            <a:r>
              <a:rPr lang="en" sz="1800">
                <a:solidFill>
                  <a:schemeClr val="lt1"/>
                </a:solidFill>
                <a:latin typeface="Montserrat"/>
                <a:ea typeface="Montserrat"/>
                <a:cs typeface="Montserrat"/>
                <a:sym typeface="Montserrat"/>
              </a:rPr>
              <a:t> cyclic</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DAG requires the graph to be </a:t>
            </a:r>
            <a:r>
              <a:rPr b="1" lang="en" sz="1800">
                <a:solidFill>
                  <a:schemeClr val="lt1"/>
                </a:solidFill>
                <a:latin typeface="Montserrat"/>
                <a:ea typeface="Montserrat"/>
                <a:cs typeface="Montserrat"/>
                <a:sym typeface="Montserrat"/>
              </a:rPr>
              <a:t>acyclic</a:t>
            </a:r>
            <a:endParaRPr b="1"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Unable to be properly compared</a:t>
            </a:r>
            <a:endParaRPr b="1" sz="1800">
              <a:solidFill>
                <a:schemeClr val="lt1"/>
              </a:solidFill>
              <a:latin typeface="Montserrat"/>
              <a:ea typeface="Montserrat"/>
              <a:cs typeface="Montserrat"/>
              <a:sym typeface="Montserrat"/>
            </a:endParaRPr>
          </a:p>
        </p:txBody>
      </p:sp>
      <p:pic>
        <p:nvPicPr>
          <p:cNvPr id="150" name="Google Shape;150;p26"/>
          <p:cNvPicPr preferRelativeResize="0"/>
          <p:nvPr/>
        </p:nvPicPr>
        <p:blipFill>
          <a:blip r:embed="rId4">
            <a:alphaModFix/>
          </a:blip>
          <a:stretch>
            <a:fillRect/>
          </a:stretch>
        </p:blipFill>
        <p:spPr>
          <a:xfrm>
            <a:off x="668133" y="854523"/>
            <a:ext cx="3518626" cy="343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ctrTitle"/>
          </p:nvPr>
        </p:nvSpPr>
        <p:spPr>
          <a:xfrm>
            <a:off x="603625" y="3314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Nodes 1 -&gt; 200</a:t>
            </a:r>
            <a:endParaRPr sz="2500">
              <a:solidFill>
                <a:schemeClr val="lt1"/>
              </a:solidFill>
              <a:latin typeface="Montserrat Medium"/>
              <a:ea typeface="Montserrat Medium"/>
              <a:cs typeface="Montserrat Medium"/>
              <a:sym typeface="Montserrat Medium"/>
            </a:endParaRPr>
          </a:p>
        </p:txBody>
      </p:sp>
      <p:sp>
        <p:nvSpPr>
          <p:cNvPr id="156" name="Google Shape;156;p27"/>
          <p:cNvSpPr txBox="1"/>
          <p:nvPr>
            <p:ph type="ctrTitle"/>
          </p:nvPr>
        </p:nvSpPr>
        <p:spPr>
          <a:xfrm>
            <a:off x="603625" y="2804542"/>
            <a:ext cx="7702200" cy="181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On small graphs, even though all algorithms found the same path, A* is by far the most efficient of the three. The massive jump in time-taken with Bellman-Ford shows how computational heavy it is, even at a low count of nodes.</a:t>
            </a:r>
            <a:endParaRPr sz="1600">
              <a:solidFill>
                <a:schemeClr val="lt1"/>
              </a:solidFill>
              <a:latin typeface="Montserrat"/>
              <a:ea typeface="Montserrat"/>
              <a:cs typeface="Montserrat"/>
              <a:sym typeface="Montserrat"/>
            </a:endParaRPr>
          </a:p>
        </p:txBody>
      </p:sp>
      <p:sp>
        <p:nvSpPr>
          <p:cNvPr id="157" name="Google Shape;157;p27"/>
          <p:cNvSpPr txBox="1"/>
          <p:nvPr/>
        </p:nvSpPr>
        <p:spPr>
          <a:xfrm>
            <a:off x="6378050" y="2341100"/>
            <a:ext cx="27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58" name="Google Shape;158;p27"/>
          <p:cNvPicPr preferRelativeResize="0"/>
          <p:nvPr/>
        </p:nvPicPr>
        <p:blipFill rotWithShape="1">
          <a:blip r:embed="rId4">
            <a:alphaModFix/>
          </a:blip>
          <a:srcRect b="0" l="-100" r="100" t="0"/>
          <a:stretch/>
        </p:blipFill>
        <p:spPr>
          <a:xfrm>
            <a:off x="582761" y="931726"/>
            <a:ext cx="7893449" cy="201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txBox="1"/>
          <p:nvPr>
            <p:ph type="ctrTitle"/>
          </p:nvPr>
        </p:nvSpPr>
        <p:spPr>
          <a:xfrm>
            <a:off x="603625" y="3314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Nodes 1 -&gt; 100,000</a:t>
            </a:r>
            <a:endParaRPr sz="2500">
              <a:solidFill>
                <a:schemeClr val="lt1"/>
              </a:solidFill>
              <a:latin typeface="Montserrat Medium"/>
              <a:ea typeface="Montserrat Medium"/>
              <a:cs typeface="Montserrat Medium"/>
              <a:sym typeface="Montserrat Medium"/>
            </a:endParaRPr>
          </a:p>
        </p:txBody>
      </p:sp>
      <p:sp>
        <p:nvSpPr>
          <p:cNvPr id="164" name="Google Shape;164;p28"/>
          <p:cNvSpPr txBox="1"/>
          <p:nvPr/>
        </p:nvSpPr>
        <p:spPr>
          <a:xfrm>
            <a:off x="6378050" y="2341100"/>
            <a:ext cx="27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65" name="Google Shape;165;p28"/>
          <p:cNvSpPr txBox="1"/>
          <p:nvPr>
            <p:ph type="ctrTitle"/>
          </p:nvPr>
        </p:nvSpPr>
        <p:spPr>
          <a:xfrm>
            <a:off x="603625" y="2804542"/>
            <a:ext cx="7702200" cy="181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Bellman-Ford remains in last by still costing more and taking roughly 20x longer than Dijkstra. However, it crossed less nodes, but due to it costing more it is still not more efficient than A* or Dijkstra.</a:t>
            </a:r>
            <a:endParaRPr sz="1600">
              <a:solidFill>
                <a:schemeClr val="lt1"/>
              </a:solidFill>
              <a:latin typeface="Montserrat"/>
              <a:ea typeface="Montserrat"/>
              <a:cs typeface="Montserrat"/>
              <a:sym typeface="Montserrat"/>
            </a:endParaRPr>
          </a:p>
        </p:txBody>
      </p:sp>
      <p:pic>
        <p:nvPicPr>
          <p:cNvPr id="166" name="Google Shape;166;p28"/>
          <p:cNvPicPr preferRelativeResize="0"/>
          <p:nvPr/>
        </p:nvPicPr>
        <p:blipFill>
          <a:blip r:embed="rId4">
            <a:alphaModFix/>
          </a:blip>
          <a:stretch>
            <a:fillRect/>
          </a:stretch>
        </p:blipFill>
        <p:spPr>
          <a:xfrm>
            <a:off x="1043975" y="889550"/>
            <a:ext cx="7125926" cy="207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603625" y="4076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Key Takeaways</a:t>
            </a:r>
            <a:endParaRPr sz="2500">
              <a:solidFill>
                <a:schemeClr val="lt1"/>
              </a:solidFill>
              <a:latin typeface="Montserrat Medium"/>
              <a:ea typeface="Montserrat Medium"/>
              <a:cs typeface="Montserrat Medium"/>
              <a:sym typeface="Montserrat Medium"/>
            </a:endParaRPr>
          </a:p>
        </p:txBody>
      </p:sp>
      <p:sp>
        <p:nvSpPr>
          <p:cNvPr id="172" name="Google Shape;172;p29"/>
          <p:cNvSpPr txBox="1"/>
          <p:nvPr>
            <p:ph type="ctrTitle"/>
          </p:nvPr>
        </p:nvSpPr>
        <p:spPr>
          <a:xfrm>
            <a:off x="603625" y="1085850"/>
            <a:ext cx="7702200" cy="315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A* is the clear winner for both the smaller and larger datasets that were used. </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Dijkstra is reliable and reasonably fast, but becomes slower as the graph size grows</a:t>
            </a:r>
            <a:endParaRPr sz="20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Bellman-Ford is too slow for larger scale needs. </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However, it is still your best option if negative weights exist due to A* and Dijkstra’s inability to work with those.</a:t>
            </a:r>
            <a:r>
              <a:rPr lang="en" sz="1800">
                <a:solidFill>
                  <a:schemeClr val="lt1"/>
                </a:solidFill>
                <a:latin typeface="Montserrat"/>
                <a:ea typeface="Montserrat"/>
                <a:cs typeface="Montserrat"/>
                <a:sym typeface="Montserrat"/>
              </a:rPr>
              <a:t> due to it costing more it is still not more efficient than A* or Dijkstra.</a:t>
            </a:r>
            <a:endParaRPr sz="1800">
              <a:solidFill>
                <a:schemeClr val="lt1"/>
              </a:solidFill>
              <a:latin typeface="Montserrat"/>
              <a:ea typeface="Montserrat"/>
              <a:cs typeface="Montserrat"/>
              <a:sym typeface="Montserrat"/>
            </a:endParaRPr>
          </a:p>
        </p:txBody>
      </p:sp>
      <p:sp>
        <p:nvSpPr>
          <p:cNvPr id="173" name="Google Shape;173;p29"/>
          <p:cNvSpPr txBox="1"/>
          <p:nvPr/>
        </p:nvSpPr>
        <p:spPr>
          <a:xfrm>
            <a:off x="6378050" y="2341100"/>
            <a:ext cx="27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0"/>
          <p:cNvSpPr txBox="1"/>
          <p:nvPr/>
        </p:nvSpPr>
        <p:spPr>
          <a:xfrm>
            <a:off x="6378050" y="2341100"/>
            <a:ext cx="27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79" name="Google Shape;179;p30"/>
          <p:cNvSpPr/>
          <p:nvPr/>
        </p:nvSpPr>
        <p:spPr>
          <a:xfrm>
            <a:off x="1923600" y="0"/>
            <a:ext cx="5296800" cy="5143500"/>
          </a:xfrm>
          <a:prstGeom prst="rect">
            <a:avLst/>
          </a:prstGeom>
          <a:solidFill>
            <a:srgbClr val="000000">
              <a:alpha val="68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0"/>
          <p:cNvSpPr txBox="1"/>
          <p:nvPr>
            <p:ph type="title"/>
          </p:nvPr>
        </p:nvSpPr>
        <p:spPr>
          <a:xfrm>
            <a:off x="311700" y="370375"/>
            <a:ext cx="8520600" cy="109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5700">
                <a:solidFill>
                  <a:schemeClr val="lt1"/>
                </a:solidFill>
                <a:latin typeface="Montserrat Medium"/>
                <a:ea typeface="Montserrat Medium"/>
                <a:cs typeface="Montserrat Medium"/>
                <a:sym typeface="Montserrat Medium"/>
              </a:rPr>
              <a:t>The End</a:t>
            </a:r>
            <a:endParaRPr sz="5700">
              <a:solidFill>
                <a:schemeClr val="lt1"/>
              </a:solidFill>
              <a:latin typeface="Montserrat Medium"/>
              <a:ea typeface="Montserrat Medium"/>
              <a:cs typeface="Montserrat Medium"/>
              <a:sym typeface="Montserrat Medium"/>
            </a:endParaRPr>
          </a:p>
        </p:txBody>
      </p:sp>
      <p:pic>
        <p:nvPicPr>
          <p:cNvPr id="181" name="Google Shape;181;p30" title="Figure_1.png"/>
          <p:cNvPicPr preferRelativeResize="0"/>
          <p:nvPr/>
        </p:nvPicPr>
        <p:blipFill rotWithShape="1">
          <a:blip r:embed="rId4">
            <a:alphaModFix/>
          </a:blip>
          <a:srcRect b="11910" l="13759" r="10344" t="12515"/>
          <a:stretch/>
        </p:blipFill>
        <p:spPr>
          <a:xfrm>
            <a:off x="3251100" y="1583521"/>
            <a:ext cx="2641800" cy="2663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603625" y="4076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Project </a:t>
            </a:r>
            <a:r>
              <a:rPr lang="en" sz="2500">
                <a:solidFill>
                  <a:schemeClr val="lt1"/>
                </a:solidFill>
                <a:latin typeface="Montserrat Medium"/>
                <a:ea typeface="Montserrat Medium"/>
                <a:cs typeface="Montserrat Medium"/>
                <a:sym typeface="Montserrat Medium"/>
              </a:rPr>
              <a:t>Overview</a:t>
            </a:r>
            <a:endParaRPr sz="2500">
              <a:solidFill>
                <a:schemeClr val="lt1"/>
              </a:solidFill>
              <a:latin typeface="Montserrat Medium"/>
              <a:ea typeface="Montserrat Medium"/>
              <a:cs typeface="Montserrat Medium"/>
              <a:sym typeface="Montserrat Medium"/>
            </a:endParaRPr>
          </a:p>
        </p:txBody>
      </p:sp>
      <p:sp>
        <p:nvSpPr>
          <p:cNvPr id="63" name="Google Shape;63;p14"/>
          <p:cNvSpPr txBox="1"/>
          <p:nvPr>
            <p:ph type="ctrTitle"/>
          </p:nvPr>
        </p:nvSpPr>
        <p:spPr>
          <a:xfrm>
            <a:off x="603625" y="1085850"/>
            <a:ext cx="4987500" cy="315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Project goal: t</a:t>
            </a:r>
            <a:r>
              <a:rPr lang="en" sz="1800">
                <a:solidFill>
                  <a:schemeClr val="lt1"/>
                </a:solidFill>
                <a:latin typeface="Montserrat"/>
                <a:ea typeface="Montserrat"/>
                <a:cs typeface="Montserrat"/>
                <a:sym typeface="Montserrat"/>
              </a:rPr>
              <a:t>est, compute, and compare shortest path algorithms on large-scale, real-world road network graphs.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We chose a graph of the New York City road network.</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We chose to implement four distinct shortest path algorithms.</a:t>
            </a:r>
            <a:endParaRPr sz="1800">
              <a:solidFill>
                <a:schemeClr val="lt1"/>
              </a:solidFill>
              <a:latin typeface="Montserrat"/>
              <a:ea typeface="Montserrat"/>
              <a:cs typeface="Montserrat"/>
              <a:sym typeface="Montserrat"/>
            </a:endParaRPr>
          </a:p>
        </p:txBody>
      </p:sp>
      <p:pic>
        <p:nvPicPr>
          <p:cNvPr id="64" name="Google Shape;64;p14"/>
          <p:cNvPicPr preferRelativeResize="0"/>
          <p:nvPr/>
        </p:nvPicPr>
        <p:blipFill>
          <a:blip r:embed="rId4">
            <a:alphaModFix/>
          </a:blip>
          <a:stretch>
            <a:fillRect/>
          </a:stretch>
        </p:blipFill>
        <p:spPr>
          <a:xfrm>
            <a:off x="5549120" y="1283938"/>
            <a:ext cx="2909074" cy="25756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p:nvPr/>
        </p:nvSpPr>
        <p:spPr>
          <a:xfrm>
            <a:off x="6752900" y="697000"/>
            <a:ext cx="1555500" cy="3777600"/>
          </a:xfrm>
          <a:prstGeom prst="rect">
            <a:avLst/>
          </a:prstGeom>
          <a:solidFill>
            <a:srgbClr val="000000">
              <a:alpha val="68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5"/>
          <p:cNvSpPr txBox="1"/>
          <p:nvPr>
            <p:ph type="ctrTitle"/>
          </p:nvPr>
        </p:nvSpPr>
        <p:spPr>
          <a:xfrm>
            <a:off x="6752900" y="697000"/>
            <a:ext cx="1555500" cy="37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8</a:t>
            </a:r>
            <a:r>
              <a:rPr lang="en" sz="1400">
                <a:solidFill>
                  <a:schemeClr val="lt1"/>
                </a:solidFill>
                <a:latin typeface="Montserrat Light"/>
                <a:ea typeface="Montserrat Light"/>
                <a:cs typeface="Montserrat Light"/>
                <a:sym typeface="Montserrat Light"/>
              </a:rPr>
              <a:t>	a 1  2 803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9</a:t>
            </a:r>
            <a:r>
              <a:rPr lang="en" sz="1400">
                <a:solidFill>
                  <a:schemeClr val="lt1"/>
                </a:solidFill>
                <a:latin typeface="Montserrat Light"/>
                <a:ea typeface="Montserrat Light"/>
                <a:cs typeface="Montserrat Light"/>
                <a:sym typeface="Montserrat Light"/>
              </a:rPr>
              <a:t>	a 2  1 803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10</a:t>
            </a:r>
            <a:r>
              <a:rPr lang="en" sz="1400">
                <a:solidFill>
                  <a:schemeClr val="lt1"/>
                </a:solidFill>
                <a:latin typeface="Montserrat Light"/>
                <a:ea typeface="Montserrat Light"/>
                <a:cs typeface="Montserrat Light"/>
                <a:sym typeface="Montserrat Light"/>
              </a:rPr>
              <a:t>	a 3 4 158</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11</a:t>
            </a:r>
            <a:r>
              <a:rPr lang="en" sz="1400">
                <a:solidFill>
                  <a:schemeClr val="lt1"/>
                </a:solidFill>
                <a:latin typeface="Montserrat Light"/>
                <a:ea typeface="Montserrat Light"/>
                <a:cs typeface="Montserrat Light"/>
                <a:sym typeface="Montserrat Light"/>
              </a:rPr>
              <a:t>	a 4 3 158</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12</a:t>
            </a:r>
            <a:r>
              <a:rPr lang="en" sz="1400">
                <a:solidFill>
                  <a:schemeClr val="lt1"/>
                </a:solidFill>
                <a:latin typeface="Montserrat Light"/>
                <a:ea typeface="Montserrat Light"/>
                <a:cs typeface="Montserrat Light"/>
                <a:sym typeface="Montserrat Light"/>
              </a:rPr>
              <a:t>	a 5 6 774</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13</a:t>
            </a:r>
            <a:r>
              <a:rPr lang="en" sz="1400">
                <a:solidFill>
                  <a:schemeClr val="lt1"/>
                </a:solidFill>
                <a:latin typeface="Montserrat Light"/>
                <a:ea typeface="Montserrat Light"/>
                <a:cs typeface="Montserrat Light"/>
                <a:sym typeface="Montserrat Light"/>
              </a:rPr>
              <a:t>	a 6 5 774</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14</a:t>
            </a:r>
            <a:r>
              <a:rPr lang="en" sz="1400">
                <a:solidFill>
                  <a:schemeClr val="lt1"/>
                </a:solidFill>
                <a:latin typeface="Montserrat Light"/>
                <a:ea typeface="Montserrat Light"/>
                <a:cs typeface="Montserrat Light"/>
                <a:sym typeface="Montserrat Light"/>
              </a:rPr>
              <a:t>	a 7 8 1531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15</a:t>
            </a:r>
            <a:r>
              <a:rPr lang="en" sz="1400">
                <a:solidFill>
                  <a:schemeClr val="lt1"/>
                </a:solidFill>
                <a:latin typeface="Montserrat Light"/>
                <a:ea typeface="Montserrat Light"/>
                <a:cs typeface="Montserrat Light"/>
                <a:sym typeface="Montserrat Light"/>
              </a:rPr>
              <a:t>	a 8 7 1531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16</a:t>
            </a:r>
            <a:r>
              <a:rPr lang="en" sz="1400">
                <a:solidFill>
                  <a:schemeClr val="lt1"/>
                </a:solidFill>
                <a:latin typeface="Montserrat Light"/>
                <a:ea typeface="Montserrat Light"/>
                <a:cs typeface="Montserrat Light"/>
                <a:sym typeface="Montserrat Light"/>
              </a:rPr>
              <a:t>	a 9 10 1673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17</a:t>
            </a:r>
            <a:r>
              <a:rPr lang="en" sz="1400">
                <a:solidFill>
                  <a:schemeClr val="lt1"/>
                </a:solidFill>
                <a:latin typeface="Montserrat Light"/>
                <a:ea typeface="Montserrat Light"/>
                <a:cs typeface="Montserrat Light"/>
                <a:sym typeface="Montserrat Light"/>
              </a:rPr>
              <a:t>	a 10 9 1673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18</a:t>
            </a:r>
            <a:r>
              <a:rPr lang="en" sz="1400">
                <a:solidFill>
                  <a:schemeClr val="lt1"/>
                </a:solidFill>
                <a:latin typeface="Montserrat Light"/>
                <a:ea typeface="Montserrat Light"/>
                <a:cs typeface="Montserrat Light"/>
                <a:sym typeface="Montserrat Light"/>
              </a:rPr>
              <a:t>	a 9 11 1400</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19</a:t>
            </a:r>
            <a:r>
              <a:rPr lang="en" sz="1400">
                <a:solidFill>
                  <a:schemeClr val="lt1"/>
                </a:solidFill>
                <a:latin typeface="Montserrat Light"/>
                <a:ea typeface="Montserrat Light"/>
                <a:cs typeface="Montserrat Light"/>
                <a:sym typeface="Montserrat Light"/>
              </a:rPr>
              <a:t>	a 11 9 1400</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20</a:t>
            </a:r>
            <a:r>
              <a:rPr lang="en" sz="1400">
                <a:solidFill>
                  <a:schemeClr val="lt1"/>
                </a:solidFill>
                <a:latin typeface="Montserrat Light"/>
                <a:ea typeface="Montserrat Light"/>
                <a:cs typeface="Montserrat Light"/>
                <a:sym typeface="Montserrat Light"/>
              </a:rPr>
              <a:t>	a 1 12 842</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21</a:t>
            </a:r>
            <a:r>
              <a:rPr lang="en" sz="1400">
                <a:solidFill>
                  <a:schemeClr val="lt1"/>
                </a:solidFill>
                <a:latin typeface="Montserrat Light"/>
                <a:ea typeface="Montserrat Light"/>
                <a:cs typeface="Montserrat Light"/>
                <a:sym typeface="Montserrat Light"/>
              </a:rPr>
              <a:t>	a 12 1 842</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22</a:t>
            </a:r>
            <a:r>
              <a:rPr lang="en" sz="1400">
                <a:solidFill>
                  <a:schemeClr val="lt1"/>
                </a:solidFill>
                <a:latin typeface="Montserrat Light"/>
                <a:ea typeface="Montserrat Light"/>
                <a:cs typeface="Montserrat Light"/>
                <a:sym typeface="Montserrat Light"/>
              </a:rPr>
              <a:t>	a 2 13 591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23</a:t>
            </a:r>
            <a:r>
              <a:rPr lang="en" sz="1400">
                <a:solidFill>
                  <a:schemeClr val="lt1"/>
                </a:solidFill>
                <a:latin typeface="Montserrat Light"/>
                <a:ea typeface="Montserrat Light"/>
                <a:cs typeface="Montserrat Light"/>
                <a:sym typeface="Montserrat Light"/>
              </a:rPr>
              <a:t>	a 13 2 591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a:t>
            </a:r>
            <a:endParaRPr sz="1400">
              <a:solidFill>
                <a:schemeClr val="dk2"/>
              </a:solidFill>
              <a:latin typeface="Montserrat Light"/>
              <a:ea typeface="Montserrat Light"/>
              <a:cs typeface="Montserrat Light"/>
              <a:sym typeface="Montserrat Light"/>
            </a:endParaRPr>
          </a:p>
        </p:txBody>
      </p:sp>
      <p:sp>
        <p:nvSpPr>
          <p:cNvPr id="71" name="Google Shape;71;p15"/>
          <p:cNvSpPr txBox="1"/>
          <p:nvPr>
            <p:ph type="ctrTitle"/>
          </p:nvPr>
        </p:nvSpPr>
        <p:spPr>
          <a:xfrm>
            <a:off x="603625" y="3378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Dataset Overview</a:t>
            </a:r>
            <a:endParaRPr sz="2500">
              <a:solidFill>
                <a:schemeClr val="lt1"/>
              </a:solidFill>
              <a:latin typeface="Montserrat Medium"/>
              <a:ea typeface="Montserrat Medium"/>
              <a:cs typeface="Montserrat Medium"/>
              <a:sym typeface="Montserrat Medium"/>
            </a:endParaRPr>
          </a:p>
        </p:txBody>
      </p:sp>
      <p:sp>
        <p:nvSpPr>
          <p:cNvPr id="72" name="Google Shape;72;p15"/>
          <p:cNvSpPr txBox="1"/>
          <p:nvPr>
            <p:ph type="ctrTitle"/>
          </p:nvPr>
        </p:nvSpPr>
        <p:spPr>
          <a:xfrm>
            <a:off x="603625" y="1085850"/>
            <a:ext cx="5784300" cy="315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Data from </a:t>
            </a:r>
            <a:r>
              <a:rPr lang="en" sz="1800">
                <a:solidFill>
                  <a:schemeClr val="lt1"/>
                </a:solidFill>
                <a:latin typeface="Montserrat"/>
                <a:ea typeface="Montserrat"/>
                <a:cs typeface="Montserrat"/>
                <a:sym typeface="Montserrat"/>
              </a:rPr>
              <a:t>DIMACS Challenge Graphs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.gr file which contains a graph representing the New York State road network.</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Graph type: directed and weighted, contains 264,346 nodes and 733,846 arcs.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The graph is large, but not too large for modern computers. Ideal for algorithm benchmarking.</a:t>
            </a:r>
            <a:endParaRPr sz="18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p:nvPr/>
        </p:nvSpPr>
        <p:spPr>
          <a:xfrm>
            <a:off x="6752900" y="697000"/>
            <a:ext cx="1555500" cy="3777600"/>
          </a:xfrm>
          <a:prstGeom prst="rect">
            <a:avLst/>
          </a:prstGeom>
          <a:solidFill>
            <a:srgbClr val="000000">
              <a:alpha val="68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6"/>
          <p:cNvSpPr txBox="1"/>
          <p:nvPr>
            <p:ph type="ctrTitle"/>
          </p:nvPr>
        </p:nvSpPr>
        <p:spPr>
          <a:xfrm>
            <a:off x="6752900" y="697000"/>
            <a:ext cx="1555500" cy="37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8</a:t>
            </a:r>
            <a:r>
              <a:rPr lang="en" sz="1400">
                <a:solidFill>
                  <a:schemeClr val="lt1"/>
                </a:solidFill>
                <a:latin typeface="Montserrat Light"/>
                <a:ea typeface="Montserrat Light"/>
                <a:cs typeface="Montserrat Light"/>
                <a:sym typeface="Montserrat Light"/>
              </a:rPr>
              <a:t>	a 1  2 803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9</a:t>
            </a:r>
            <a:r>
              <a:rPr lang="en" sz="1400">
                <a:solidFill>
                  <a:schemeClr val="lt1"/>
                </a:solidFill>
                <a:latin typeface="Montserrat Light"/>
                <a:ea typeface="Montserrat Light"/>
                <a:cs typeface="Montserrat Light"/>
                <a:sym typeface="Montserrat Light"/>
              </a:rPr>
              <a:t>	a 2  1 803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10</a:t>
            </a:r>
            <a:r>
              <a:rPr lang="en" sz="1400">
                <a:solidFill>
                  <a:schemeClr val="lt1"/>
                </a:solidFill>
                <a:latin typeface="Montserrat Light"/>
                <a:ea typeface="Montserrat Light"/>
                <a:cs typeface="Montserrat Light"/>
                <a:sym typeface="Montserrat Light"/>
              </a:rPr>
              <a:t>	a 3 4 158</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11</a:t>
            </a:r>
            <a:r>
              <a:rPr lang="en" sz="1400">
                <a:solidFill>
                  <a:schemeClr val="lt1"/>
                </a:solidFill>
                <a:latin typeface="Montserrat Light"/>
                <a:ea typeface="Montserrat Light"/>
                <a:cs typeface="Montserrat Light"/>
                <a:sym typeface="Montserrat Light"/>
              </a:rPr>
              <a:t>	a 4 3 158</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12</a:t>
            </a:r>
            <a:r>
              <a:rPr lang="en" sz="1400">
                <a:solidFill>
                  <a:schemeClr val="lt1"/>
                </a:solidFill>
                <a:latin typeface="Montserrat Light"/>
                <a:ea typeface="Montserrat Light"/>
                <a:cs typeface="Montserrat Light"/>
                <a:sym typeface="Montserrat Light"/>
              </a:rPr>
              <a:t>	a 5 6 774</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13</a:t>
            </a:r>
            <a:r>
              <a:rPr lang="en" sz="1400">
                <a:solidFill>
                  <a:schemeClr val="lt1"/>
                </a:solidFill>
                <a:latin typeface="Montserrat Light"/>
                <a:ea typeface="Montserrat Light"/>
                <a:cs typeface="Montserrat Light"/>
                <a:sym typeface="Montserrat Light"/>
              </a:rPr>
              <a:t>	a 6 5 774</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14</a:t>
            </a:r>
            <a:r>
              <a:rPr lang="en" sz="1400">
                <a:solidFill>
                  <a:schemeClr val="lt1"/>
                </a:solidFill>
                <a:latin typeface="Montserrat Light"/>
                <a:ea typeface="Montserrat Light"/>
                <a:cs typeface="Montserrat Light"/>
                <a:sym typeface="Montserrat Light"/>
              </a:rPr>
              <a:t>	a 7 8 1531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15</a:t>
            </a:r>
            <a:r>
              <a:rPr lang="en" sz="1400">
                <a:solidFill>
                  <a:schemeClr val="lt1"/>
                </a:solidFill>
                <a:latin typeface="Montserrat Light"/>
                <a:ea typeface="Montserrat Light"/>
                <a:cs typeface="Montserrat Light"/>
                <a:sym typeface="Montserrat Light"/>
              </a:rPr>
              <a:t>	a 8 7 1531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16</a:t>
            </a:r>
            <a:r>
              <a:rPr lang="en" sz="1400">
                <a:solidFill>
                  <a:schemeClr val="lt1"/>
                </a:solidFill>
                <a:latin typeface="Montserrat Light"/>
                <a:ea typeface="Montserrat Light"/>
                <a:cs typeface="Montserrat Light"/>
                <a:sym typeface="Montserrat Light"/>
              </a:rPr>
              <a:t>	a 9 10 1673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17</a:t>
            </a:r>
            <a:r>
              <a:rPr lang="en" sz="1400">
                <a:solidFill>
                  <a:schemeClr val="lt1"/>
                </a:solidFill>
                <a:latin typeface="Montserrat Light"/>
                <a:ea typeface="Montserrat Light"/>
                <a:cs typeface="Montserrat Light"/>
                <a:sym typeface="Montserrat Light"/>
              </a:rPr>
              <a:t>	a 10 9 1673</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18</a:t>
            </a:r>
            <a:r>
              <a:rPr lang="en" sz="1400">
                <a:solidFill>
                  <a:schemeClr val="lt1"/>
                </a:solidFill>
                <a:latin typeface="Montserrat Light"/>
                <a:ea typeface="Montserrat Light"/>
                <a:cs typeface="Montserrat Light"/>
                <a:sym typeface="Montserrat Light"/>
              </a:rPr>
              <a:t>	a 9 11 1400</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19</a:t>
            </a:r>
            <a:r>
              <a:rPr lang="en" sz="1400">
                <a:solidFill>
                  <a:schemeClr val="lt1"/>
                </a:solidFill>
                <a:latin typeface="Montserrat Light"/>
                <a:ea typeface="Montserrat Light"/>
                <a:cs typeface="Montserrat Light"/>
                <a:sym typeface="Montserrat Light"/>
              </a:rPr>
              <a:t>	a 11 9 1400</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20</a:t>
            </a:r>
            <a:r>
              <a:rPr lang="en" sz="1400">
                <a:solidFill>
                  <a:schemeClr val="lt1"/>
                </a:solidFill>
                <a:latin typeface="Montserrat Light"/>
                <a:ea typeface="Montserrat Light"/>
                <a:cs typeface="Montserrat Light"/>
                <a:sym typeface="Montserrat Light"/>
              </a:rPr>
              <a:t>	a 1 12 842</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21</a:t>
            </a:r>
            <a:r>
              <a:rPr lang="en" sz="1400">
                <a:solidFill>
                  <a:schemeClr val="lt1"/>
                </a:solidFill>
                <a:latin typeface="Montserrat Light"/>
                <a:ea typeface="Montserrat Light"/>
                <a:cs typeface="Montserrat Light"/>
                <a:sym typeface="Montserrat Light"/>
              </a:rPr>
              <a:t>	a 12 1 842</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22</a:t>
            </a:r>
            <a:r>
              <a:rPr lang="en" sz="1400">
                <a:solidFill>
                  <a:schemeClr val="lt1"/>
                </a:solidFill>
                <a:latin typeface="Montserrat Light"/>
                <a:ea typeface="Montserrat Light"/>
                <a:cs typeface="Montserrat Light"/>
                <a:sym typeface="Montserrat Light"/>
              </a:rPr>
              <a:t>	a 2 13 591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23</a:t>
            </a:r>
            <a:r>
              <a:rPr lang="en" sz="1400">
                <a:solidFill>
                  <a:schemeClr val="lt1"/>
                </a:solidFill>
                <a:latin typeface="Montserrat Light"/>
                <a:ea typeface="Montserrat Light"/>
                <a:cs typeface="Montserrat Light"/>
                <a:sym typeface="Montserrat Light"/>
              </a:rPr>
              <a:t>	a 13 2 591</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dk2"/>
                </a:solidFill>
                <a:latin typeface="Montserrat Light"/>
                <a:ea typeface="Montserrat Light"/>
                <a:cs typeface="Montserrat Light"/>
                <a:sym typeface="Montserrat Light"/>
              </a:rPr>
              <a:t>…</a:t>
            </a:r>
            <a:endParaRPr sz="1400">
              <a:solidFill>
                <a:schemeClr val="dk2"/>
              </a:solidFill>
              <a:latin typeface="Montserrat Light"/>
              <a:ea typeface="Montserrat Light"/>
              <a:cs typeface="Montserrat Light"/>
              <a:sym typeface="Montserrat Light"/>
            </a:endParaRPr>
          </a:p>
        </p:txBody>
      </p:sp>
      <p:sp>
        <p:nvSpPr>
          <p:cNvPr id="79" name="Google Shape;79;p16"/>
          <p:cNvSpPr txBox="1"/>
          <p:nvPr>
            <p:ph type="ctrTitle"/>
          </p:nvPr>
        </p:nvSpPr>
        <p:spPr>
          <a:xfrm>
            <a:off x="603625" y="3378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Dataset Overview</a:t>
            </a:r>
            <a:endParaRPr sz="2500">
              <a:solidFill>
                <a:schemeClr val="lt1"/>
              </a:solidFill>
              <a:latin typeface="Montserrat Medium"/>
              <a:ea typeface="Montserrat Medium"/>
              <a:cs typeface="Montserrat Medium"/>
              <a:sym typeface="Montserrat Medium"/>
            </a:endParaRPr>
          </a:p>
        </p:txBody>
      </p:sp>
      <p:sp>
        <p:nvSpPr>
          <p:cNvPr id="80" name="Google Shape;80;p16"/>
          <p:cNvSpPr txBox="1"/>
          <p:nvPr>
            <p:ph type="ctrTitle"/>
          </p:nvPr>
        </p:nvSpPr>
        <p:spPr>
          <a:xfrm>
            <a:off x="603625" y="1085850"/>
            <a:ext cx="5784300" cy="2558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“Node 5 &gt; node 6, with a weight of 774.”</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Some edges appear twice in opposite directions.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Weights are physical distances in meters.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Coordinates dataset showing latitude and longitude.</a:t>
            </a:r>
            <a:endParaRPr sz="1800">
              <a:solidFill>
                <a:schemeClr val="lt1"/>
              </a:solidFill>
              <a:latin typeface="Montserrat"/>
              <a:ea typeface="Montserrat"/>
              <a:cs typeface="Montserrat"/>
              <a:sym typeface="Montserrat"/>
            </a:endParaRPr>
          </a:p>
        </p:txBody>
      </p:sp>
      <p:sp>
        <p:nvSpPr>
          <p:cNvPr id="81" name="Google Shape;81;p16"/>
          <p:cNvSpPr/>
          <p:nvPr/>
        </p:nvSpPr>
        <p:spPr>
          <a:xfrm>
            <a:off x="3640550" y="3339400"/>
            <a:ext cx="2315100" cy="1363800"/>
          </a:xfrm>
          <a:prstGeom prst="rect">
            <a:avLst/>
          </a:prstGeom>
          <a:solidFill>
            <a:srgbClr val="000000">
              <a:alpha val="68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txBox="1"/>
          <p:nvPr>
            <p:ph type="ctrTitle"/>
          </p:nvPr>
        </p:nvSpPr>
        <p:spPr>
          <a:xfrm>
            <a:off x="3640550" y="3358642"/>
            <a:ext cx="2315100" cy="131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lt1"/>
                </a:solidFill>
                <a:latin typeface="Montserrat Light"/>
                <a:ea typeface="Montserrat Light"/>
                <a:cs typeface="Montserrat Light"/>
                <a:sym typeface="Montserrat Light"/>
              </a:rPr>
              <a:t>v 1 -73530767 41085396</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1400">
                <a:solidFill>
                  <a:schemeClr val="lt1"/>
                </a:solidFill>
                <a:latin typeface="Montserrat Light"/>
                <a:ea typeface="Montserrat Light"/>
                <a:cs typeface="Montserrat Light"/>
                <a:sym typeface="Montserrat Light"/>
              </a:rPr>
              <a:t>v 2 -73530538 41086098</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1400">
                <a:solidFill>
                  <a:schemeClr val="lt1"/>
                </a:solidFill>
                <a:latin typeface="Montserrat Light"/>
                <a:ea typeface="Montserrat Light"/>
                <a:cs typeface="Montserrat Light"/>
                <a:sym typeface="Montserrat Light"/>
              </a:rPr>
              <a:t>v 3 -73519366 41048796</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1400">
                <a:solidFill>
                  <a:schemeClr val="lt1"/>
                </a:solidFill>
                <a:latin typeface="Montserrat Light"/>
                <a:ea typeface="Montserrat Light"/>
                <a:cs typeface="Montserrat Light"/>
                <a:sym typeface="Montserrat Light"/>
              </a:rPr>
              <a:t>v 4 -73519377 41048654</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1400">
                <a:solidFill>
                  <a:schemeClr val="lt1"/>
                </a:solidFill>
                <a:latin typeface="Montserrat Light"/>
                <a:ea typeface="Montserrat Light"/>
                <a:cs typeface="Montserrat Light"/>
                <a:sym typeface="Montserrat Light"/>
              </a:rPr>
              <a:t>v 5 -73524567 41093796</a:t>
            </a:r>
            <a:endParaRPr sz="14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sz="1400">
                <a:solidFill>
                  <a:schemeClr val="lt1"/>
                </a:solidFill>
                <a:latin typeface="Montserrat Light"/>
                <a:ea typeface="Montserrat Light"/>
                <a:cs typeface="Montserrat Light"/>
                <a:sym typeface="Montserrat Light"/>
              </a:rPr>
              <a:t>…</a:t>
            </a:r>
            <a:endParaRPr sz="1400">
              <a:solidFill>
                <a:schemeClr val="lt1"/>
              </a:solidFill>
              <a:latin typeface="Montserrat Light"/>
              <a:ea typeface="Montserrat Light"/>
              <a:cs typeface="Montserrat Light"/>
              <a:sym typeface="Montserrat Light"/>
            </a:endParaRPr>
          </a:p>
        </p:txBody>
      </p:sp>
      <p:sp>
        <p:nvSpPr>
          <p:cNvPr id="83" name="Google Shape;83;p16"/>
          <p:cNvSpPr/>
          <p:nvPr/>
        </p:nvSpPr>
        <p:spPr>
          <a:xfrm>
            <a:off x="1928950" y="3713825"/>
            <a:ext cx="1505775" cy="553825"/>
          </a:xfrm>
          <a:custGeom>
            <a:rect b="b" l="l" r="r" t="t"/>
            <a:pathLst>
              <a:path extrusionOk="0" h="22153" w="60231">
                <a:moveTo>
                  <a:pt x="0" y="0"/>
                </a:moveTo>
                <a:cubicBezTo>
                  <a:pt x="6721" y="20174"/>
                  <a:pt x="39256" y="24505"/>
                  <a:pt x="60231" y="21011"/>
                </a:cubicBezTo>
              </a:path>
            </a:pathLst>
          </a:custGeom>
          <a:noFill/>
          <a:ln cap="flat" cmpd="sng" w="28575">
            <a:solidFill>
              <a:schemeClr val="lt1"/>
            </a:solidFill>
            <a:prstDash val="solid"/>
            <a:round/>
            <a:headEnd len="med" w="med" type="none"/>
            <a:tailEnd len="med" w="med" type="stealth"/>
          </a:ln>
        </p:spPr>
      </p:sp>
      <p:sp>
        <p:nvSpPr>
          <p:cNvPr id="84" name="Google Shape;84;p16"/>
          <p:cNvSpPr/>
          <p:nvPr/>
        </p:nvSpPr>
        <p:spPr>
          <a:xfrm rot="-324676">
            <a:off x="5822891" y="1376398"/>
            <a:ext cx="721369" cy="399183"/>
          </a:xfrm>
          <a:custGeom>
            <a:rect b="b" l="l" r="r" t="t"/>
            <a:pathLst>
              <a:path extrusionOk="0" h="15968" w="28856">
                <a:moveTo>
                  <a:pt x="0" y="0"/>
                </a:moveTo>
                <a:cubicBezTo>
                  <a:pt x="7778" y="7769"/>
                  <a:pt x="17863" y="15968"/>
                  <a:pt x="28856" y="15968"/>
                </a:cubicBezTo>
              </a:path>
            </a:pathLst>
          </a:custGeom>
          <a:noFill/>
          <a:ln cap="flat" cmpd="sng" w="28575">
            <a:solidFill>
              <a:schemeClr val="lt1"/>
            </a:solidFill>
            <a:prstDash val="solid"/>
            <a:round/>
            <a:headEnd len="med" w="med" type="none"/>
            <a:tailEnd len="med" w="med" type="stealth"/>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Google Shape;89;p17" title="Figure_1.png"/>
          <p:cNvPicPr preferRelativeResize="0"/>
          <p:nvPr/>
        </p:nvPicPr>
        <p:blipFill rotWithShape="1">
          <a:blip r:embed="rId4">
            <a:alphaModFix/>
          </a:blip>
          <a:srcRect b="4306" l="4306" r="4452" t="4452"/>
          <a:stretch/>
        </p:blipFill>
        <p:spPr>
          <a:xfrm>
            <a:off x="325012" y="463850"/>
            <a:ext cx="4163726" cy="4215791"/>
          </a:xfrm>
          <a:prstGeom prst="rect">
            <a:avLst/>
          </a:prstGeom>
          <a:noFill/>
          <a:ln>
            <a:noFill/>
          </a:ln>
        </p:spPr>
      </p:pic>
      <p:pic>
        <p:nvPicPr>
          <p:cNvPr id="90" name="Google Shape;90;p17"/>
          <p:cNvPicPr preferRelativeResize="0"/>
          <p:nvPr/>
        </p:nvPicPr>
        <p:blipFill>
          <a:blip r:embed="rId5">
            <a:alphaModFix/>
          </a:blip>
          <a:stretch>
            <a:fillRect/>
          </a:stretch>
        </p:blipFill>
        <p:spPr>
          <a:xfrm>
            <a:off x="4499880" y="463850"/>
            <a:ext cx="4319107" cy="42157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4">
            <a:alphaModFix/>
          </a:blip>
          <a:srcRect b="0" l="0" r="0" t="0"/>
          <a:stretch/>
        </p:blipFill>
        <p:spPr>
          <a:xfrm>
            <a:off x="546200" y="597950"/>
            <a:ext cx="2960700" cy="3947600"/>
          </a:xfrm>
          <a:prstGeom prst="rect">
            <a:avLst/>
          </a:prstGeom>
          <a:noFill/>
          <a:ln>
            <a:noFill/>
          </a:ln>
        </p:spPr>
      </p:pic>
      <p:sp>
        <p:nvSpPr>
          <p:cNvPr id="96" name="Google Shape;96;p18"/>
          <p:cNvSpPr txBox="1"/>
          <p:nvPr>
            <p:ph type="ctrTitle"/>
          </p:nvPr>
        </p:nvSpPr>
        <p:spPr>
          <a:xfrm>
            <a:off x="3996750" y="1214925"/>
            <a:ext cx="4819800" cy="3245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Edsger W. Dijkstra published his algorithm in 1959.</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Find shortest path between nodes in weighted graph.</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Dijkstra’s algorithm maintains a set of visited nodes and uses a priority queue to select the unvisited node with the smallest distance.</a:t>
            </a:r>
            <a:endParaRPr sz="1800">
              <a:solidFill>
                <a:schemeClr val="lt1"/>
              </a:solidFill>
              <a:latin typeface="Montserrat"/>
              <a:ea typeface="Montserrat"/>
              <a:cs typeface="Montserrat"/>
              <a:sym typeface="Montserrat"/>
            </a:endParaRPr>
          </a:p>
        </p:txBody>
      </p:sp>
      <p:sp>
        <p:nvSpPr>
          <p:cNvPr id="97" name="Google Shape;97;p18"/>
          <p:cNvSpPr txBox="1"/>
          <p:nvPr>
            <p:ph type="ctrTitle"/>
          </p:nvPr>
        </p:nvSpPr>
        <p:spPr>
          <a:xfrm>
            <a:off x="3996750" y="49022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Dijkstra’s Algorithm</a:t>
            </a:r>
            <a:endParaRPr sz="2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ctrTitle"/>
          </p:nvPr>
        </p:nvSpPr>
        <p:spPr>
          <a:xfrm>
            <a:off x="326900" y="1052575"/>
            <a:ext cx="3570600" cy="3581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Shortest distance between node 1 and 200 was found in 0.07419 seconds.</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S</a:t>
            </a:r>
            <a:r>
              <a:rPr lang="en" sz="1600">
                <a:solidFill>
                  <a:schemeClr val="lt1"/>
                </a:solidFill>
                <a:latin typeface="Montserrat"/>
                <a:ea typeface="Montserrat"/>
                <a:cs typeface="Montserrat"/>
                <a:sym typeface="Montserrat"/>
              </a:rPr>
              <a:t>hortest distance between node 1 and node 100,000 in </a:t>
            </a:r>
            <a:r>
              <a:rPr lang="en" sz="1600">
                <a:solidFill>
                  <a:schemeClr val="lt1"/>
                </a:solidFill>
                <a:latin typeface="Montserrat"/>
                <a:ea typeface="Montserrat"/>
                <a:cs typeface="Montserrat"/>
                <a:sym typeface="Montserrat"/>
              </a:rPr>
              <a:t>0.8495 seconds.</a:t>
            </a:r>
            <a:endParaRPr sz="1600">
              <a:solidFill>
                <a:schemeClr val="lt1"/>
              </a:solidFill>
              <a:latin typeface="Montserrat"/>
              <a:ea typeface="Montserrat"/>
              <a:cs typeface="Montserrat"/>
              <a:sym typeface="Montserrat"/>
            </a:endParaRPr>
          </a:p>
          <a:p>
            <a:pPr indent="-330200" lvl="1" marL="914400" rtl="0" algn="l">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This path is 955.712 km (593.409 miles). The location is Morristown to Stamford.</a:t>
            </a:r>
            <a:endParaRPr sz="1600">
              <a:solidFill>
                <a:schemeClr val="lt1"/>
              </a:solidFill>
              <a:latin typeface="Montserrat"/>
              <a:ea typeface="Montserrat"/>
              <a:cs typeface="Montserrat"/>
              <a:sym typeface="Montserrat"/>
            </a:endParaRPr>
          </a:p>
        </p:txBody>
      </p:sp>
      <p:pic>
        <p:nvPicPr>
          <p:cNvPr id="103" name="Google Shape;103;p19" title="Figure_2.png"/>
          <p:cNvPicPr preferRelativeResize="0"/>
          <p:nvPr/>
        </p:nvPicPr>
        <p:blipFill rotWithShape="1">
          <a:blip r:embed="rId4">
            <a:alphaModFix/>
          </a:blip>
          <a:srcRect b="4923" l="5880" r="3515" t="6369"/>
          <a:stretch/>
        </p:blipFill>
        <p:spPr>
          <a:xfrm>
            <a:off x="3973575" y="703138"/>
            <a:ext cx="4712450" cy="3737225"/>
          </a:xfrm>
          <a:prstGeom prst="rect">
            <a:avLst/>
          </a:prstGeom>
          <a:noFill/>
          <a:ln>
            <a:noFill/>
          </a:ln>
        </p:spPr>
      </p:pic>
      <p:sp>
        <p:nvSpPr>
          <p:cNvPr id="104" name="Google Shape;104;p19"/>
          <p:cNvSpPr txBox="1"/>
          <p:nvPr>
            <p:ph type="ctrTitle"/>
          </p:nvPr>
        </p:nvSpPr>
        <p:spPr>
          <a:xfrm>
            <a:off x="326900" y="424375"/>
            <a:ext cx="35124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Dijkstra’s Algorithm</a:t>
            </a:r>
            <a:endParaRPr sz="2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a:off x="4008175" y="1024675"/>
            <a:ext cx="4745100" cy="390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Peter Hart is one of the inventors of the algorithm at SRI (stanford research institute) and worked on pathfinding in 1968</a:t>
            </a:r>
            <a:endParaRPr sz="1400">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A*  wants to find </a:t>
            </a:r>
            <a:r>
              <a:rPr lang="en" sz="1400">
                <a:solidFill>
                  <a:schemeClr val="lt1"/>
                </a:solidFill>
                <a:latin typeface="Montserrat"/>
                <a:ea typeface="Montserrat"/>
                <a:cs typeface="Montserrat"/>
                <a:sym typeface="Montserrat"/>
              </a:rPr>
              <a:t>the</a:t>
            </a:r>
            <a:r>
              <a:rPr lang="en" sz="1400">
                <a:solidFill>
                  <a:schemeClr val="lt1"/>
                </a:solidFill>
                <a:latin typeface="Montserrat"/>
                <a:ea typeface="Montserrat"/>
                <a:cs typeface="Montserrat"/>
                <a:sym typeface="Montserrat"/>
              </a:rPr>
              <a:t> lowest-cost path from start to goal node in a weighted graph. Uses </a:t>
            </a:r>
            <a:r>
              <a:rPr lang="en" sz="1400">
                <a:solidFill>
                  <a:schemeClr val="lt1"/>
                </a:solidFill>
                <a:latin typeface="Montserrat"/>
                <a:ea typeface="Montserrat"/>
                <a:cs typeface="Montserrat"/>
                <a:sym typeface="Montserrat"/>
              </a:rPr>
              <a:t>heuristics</a:t>
            </a:r>
            <a:r>
              <a:rPr lang="en" sz="1400">
                <a:solidFill>
                  <a:schemeClr val="lt1"/>
                </a:solidFill>
                <a:latin typeface="Montserrat"/>
                <a:ea typeface="Montserrat"/>
                <a:cs typeface="Montserrat"/>
                <a:sym typeface="Montserrat"/>
              </a:rPr>
              <a:t> (estimations) to guide the search </a:t>
            </a:r>
            <a:endParaRPr sz="1400">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Uses g(n) + h(n) = f(n) </a:t>
            </a:r>
            <a:endParaRPr sz="1400">
              <a:solidFill>
                <a:schemeClr val="l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g(n): cost from start to current node</a:t>
            </a:r>
            <a:endParaRPr sz="1400">
              <a:solidFill>
                <a:schemeClr val="l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h(n): Heuristic estimate from current node to goal (not exact)</a:t>
            </a:r>
            <a:endParaRPr sz="1400">
              <a:solidFill>
                <a:schemeClr val="l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f(n): total cost of cheapest path</a:t>
            </a:r>
            <a:endParaRPr sz="14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400">
              <a:solidFill>
                <a:schemeClr val="lt1"/>
              </a:solidFill>
              <a:latin typeface="Montserrat"/>
              <a:ea typeface="Montserrat"/>
              <a:cs typeface="Montserrat"/>
              <a:sym typeface="Montserrat"/>
            </a:endParaRPr>
          </a:p>
        </p:txBody>
      </p:sp>
      <p:pic>
        <p:nvPicPr>
          <p:cNvPr id="110" name="Google Shape;110;p20"/>
          <p:cNvPicPr preferRelativeResize="0"/>
          <p:nvPr/>
        </p:nvPicPr>
        <p:blipFill>
          <a:blip r:embed="rId4">
            <a:alphaModFix/>
          </a:blip>
          <a:stretch>
            <a:fillRect/>
          </a:stretch>
        </p:blipFill>
        <p:spPr>
          <a:xfrm>
            <a:off x="426000" y="430888"/>
            <a:ext cx="3306975" cy="4418675"/>
          </a:xfrm>
          <a:prstGeom prst="rect">
            <a:avLst/>
          </a:prstGeom>
          <a:noFill/>
          <a:ln>
            <a:noFill/>
          </a:ln>
        </p:spPr>
      </p:pic>
      <p:sp>
        <p:nvSpPr>
          <p:cNvPr id="111" name="Google Shape;111;p20"/>
          <p:cNvSpPr txBox="1"/>
          <p:nvPr>
            <p:ph type="ctrTitle"/>
          </p:nvPr>
        </p:nvSpPr>
        <p:spPr>
          <a:xfrm>
            <a:off x="4008175" y="355800"/>
            <a:ext cx="4140300" cy="600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A* Algorithm Explanation:</a:t>
            </a:r>
            <a:endParaRPr sz="2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4">
            <a:alphaModFix/>
          </a:blip>
          <a:srcRect b="0" l="0" r="1719" t="0"/>
          <a:stretch/>
        </p:blipFill>
        <p:spPr>
          <a:xfrm>
            <a:off x="5255877" y="844250"/>
            <a:ext cx="3392626" cy="3455002"/>
          </a:xfrm>
          <a:prstGeom prst="rect">
            <a:avLst/>
          </a:prstGeom>
          <a:noFill/>
          <a:ln>
            <a:noFill/>
          </a:ln>
        </p:spPr>
      </p:pic>
      <p:sp>
        <p:nvSpPr>
          <p:cNvPr id="117" name="Google Shape;117;p21"/>
          <p:cNvSpPr txBox="1"/>
          <p:nvPr/>
        </p:nvSpPr>
        <p:spPr>
          <a:xfrm>
            <a:off x="487650" y="1098825"/>
            <a:ext cx="4665300" cy="3822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Short path:</a:t>
            </a:r>
            <a:endParaRPr sz="16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Start node: 1</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End node: 200</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Path length (in nodes): 47</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Total path cost:        88037.0</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Time taken:   0.001470 seconds</a:t>
            </a:r>
            <a:endParaRPr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Analysis: </a:t>
            </a:r>
            <a:endParaRPr sz="1500">
              <a:solidFill>
                <a:schemeClr val="lt1"/>
              </a:solidFill>
              <a:latin typeface="Montserrat"/>
              <a:ea typeface="Montserrat"/>
              <a:cs typeface="Montserrat"/>
              <a:sym typeface="Montserrat"/>
            </a:endParaRPr>
          </a:p>
          <a:p>
            <a:pPr indent="-323850" lvl="2" marL="1371600" rtl="0" algn="l">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Since nodes 1 and 200 are extremely close geographically, it took little time to discover the lightest path. The incredibly fast runtime shows how efficient A* can be when it comes to local pathing.</a:t>
            </a:r>
            <a:endParaRPr sz="1100">
              <a:solidFill>
                <a:schemeClr val="lt1"/>
              </a:solidFill>
              <a:latin typeface="Montserrat"/>
              <a:ea typeface="Montserrat"/>
              <a:cs typeface="Montserrat"/>
              <a:sym typeface="Montserrat"/>
            </a:endParaRPr>
          </a:p>
        </p:txBody>
      </p:sp>
      <p:sp>
        <p:nvSpPr>
          <p:cNvPr id="118" name="Google Shape;118;p21"/>
          <p:cNvSpPr txBox="1"/>
          <p:nvPr>
            <p:ph type="ctrTitle"/>
          </p:nvPr>
        </p:nvSpPr>
        <p:spPr>
          <a:xfrm>
            <a:off x="487650" y="473900"/>
            <a:ext cx="4140300" cy="600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latin typeface="Montserrat Medium"/>
                <a:ea typeface="Montserrat Medium"/>
                <a:cs typeface="Montserrat Medium"/>
                <a:sym typeface="Montserrat Medium"/>
              </a:rPr>
              <a:t>A* Algorithm Results:</a:t>
            </a:r>
            <a:endParaRPr sz="2500">
              <a:solidFill>
                <a:schemeClr val="lt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